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1" r:id="rId4"/>
    <p:sldId id="272" r:id="rId5"/>
    <p:sldId id="273" r:id="rId6"/>
    <p:sldId id="276" r:id="rId7"/>
    <p:sldId id="275" r:id="rId8"/>
    <p:sldId id="280" r:id="rId9"/>
    <p:sldId id="277" r:id="rId10"/>
    <p:sldId id="278" r:id="rId11"/>
    <p:sldId id="261" r:id="rId12"/>
    <p:sldId id="258" r:id="rId13"/>
    <p:sldId id="259" r:id="rId14"/>
    <p:sldId id="262" r:id="rId15"/>
    <p:sldId id="281" r:id="rId16"/>
    <p:sldId id="263" r:id="rId17"/>
    <p:sldId id="264" r:id="rId18"/>
    <p:sldId id="265" r:id="rId19"/>
    <p:sldId id="267" r:id="rId20"/>
    <p:sldId id="279" r:id="rId21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753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7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63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0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0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4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2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D658F-7A01-4642-A736-6ACBB364245D}" type="datetimeFigureOut">
              <a:rPr lang="en-US" smtClean="0"/>
              <a:t>6/26/2016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7BF65-B814-4DF7-95E2-06648882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0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/>
              <a:t>Games for Design Research and Education Workshop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3200" y="3886200"/>
            <a:ext cx="7039200" cy="17526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E. </a:t>
            </a:r>
            <a:r>
              <a:rPr lang="en-US" sz="2000" dirty="0" err="1" smtClean="0">
                <a:solidFill>
                  <a:schemeClr val="tx1"/>
                </a:solidFill>
              </a:rPr>
              <a:t>Bayrak</a:t>
            </a:r>
            <a:r>
              <a:rPr lang="en-US" sz="2000" dirty="0" smtClean="0">
                <a:solidFill>
                  <a:schemeClr val="tx1"/>
                </a:solidFill>
              </a:rPr>
              <a:t>, P. Grogan, J. Luo, B. Mesmer, T. Pedro, Y. Ren, Z. Sha, M. </a:t>
            </a:r>
            <a:r>
              <a:rPr lang="en-US" sz="2000" dirty="0" err="1" smtClean="0">
                <a:solidFill>
                  <a:schemeClr val="tx1"/>
                </a:solidFill>
              </a:rPr>
              <a:t>Shergadwala</a:t>
            </a:r>
            <a:r>
              <a:rPr lang="en-US" sz="2000" dirty="0" smtClean="0">
                <a:solidFill>
                  <a:schemeClr val="tx1"/>
                </a:solidFill>
              </a:rPr>
              <a:t>, E. Starkey, A. </a:t>
            </a:r>
            <a:r>
              <a:rPr lang="en-US" sz="2000" dirty="0" err="1" smtClean="0">
                <a:solidFill>
                  <a:schemeClr val="tx1"/>
                </a:solidFill>
              </a:rPr>
              <a:t>Vasconcelos</a:t>
            </a:r>
            <a:r>
              <a:rPr lang="en-US" sz="2000" dirty="0" smtClean="0">
                <a:solidFill>
                  <a:schemeClr val="tx1"/>
                </a:solidFill>
              </a:rPr>
              <a:t>, B. Yan, and other players</a:t>
            </a:r>
          </a:p>
          <a:p>
            <a:pPr algn="l"/>
            <a:r>
              <a:rPr lang="en-US" sz="2000" dirty="0" smtClean="0"/>
              <a:t>Design Computing and Cognition Conference </a:t>
            </a:r>
          </a:p>
          <a:p>
            <a:pPr algn="l"/>
            <a:r>
              <a:rPr lang="en-US" sz="2000" dirty="0" smtClean="0"/>
              <a:t>Northwestern University, Evanston, IL (Jun. 25, 2016)</a:t>
            </a:r>
          </a:p>
        </p:txBody>
      </p:sp>
    </p:spTree>
    <p:extLst>
      <p:ext uri="{BB962C8B-B14F-4D97-AF65-F5344CB8AC3E}">
        <p14:creationId xmlns:p14="http://schemas.microsoft.com/office/powerpoint/2010/main" val="114995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" b="470"/>
          <a:stretch/>
        </p:blipFill>
        <p:spPr bwMode="auto">
          <a:xfrm>
            <a:off x="431800" y="685801"/>
            <a:ext cx="5184775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Gamification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91000" y="4092476"/>
            <a:ext cx="4800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Opinion: Justification of gamification:</a:t>
            </a:r>
          </a:p>
          <a:p>
            <a:pPr marL="457200" indent="-457200">
              <a:buAutoNum type="arabicParenBoth"/>
            </a:pPr>
            <a:r>
              <a:rPr lang="en-US" sz="2400" dirty="0" smtClean="0"/>
              <a:t>Gamification is necessary (for what?)</a:t>
            </a:r>
          </a:p>
          <a:p>
            <a:pPr marL="457200" indent="-457200">
              <a:buAutoNum type="arabicParenBoth"/>
            </a:pPr>
            <a:r>
              <a:rPr lang="en-US" sz="2400" dirty="0" smtClean="0"/>
              <a:t>One gamification implementation can speed up algorithms for a large number of problems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01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My Gamification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84237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 smtClean="0"/>
              <a:t>Can human beings achieve higher convergence rate in solving NP problems than a computer solver?</a:t>
            </a:r>
            <a:endParaRPr lang="en-US" sz="2800" b="1" i="1" dirty="0"/>
          </a:p>
        </p:txBody>
      </p:sp>
      <p:pic>
        <p:nvPicPr>
          <p:cNvPr id="20" name="Picture 1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r="1309" b="59411"/>
          <a:stretch/>
        </p:blipFill>
        <p:spPr bwMode="auto">
          <a:xfrm>
            <a:off x="224400" y="4851163"/>
            <a:ext cx="8692380" cy="159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52400" y="4434000"/>
            <a:ext cx="327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ecoracer.herokuapp.com</a:t>
            </a:r>
          </a:p>
        </p:txBody>
      </p:sp>
      <p:pic>
        <p:nvPicPr>
          <p:cNvPr id="22" name="Picture 2" descr="http://fold.it/portal/files/FolditWallpaper1920x1080_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" y="1905000"/>
            <a:ext cx="419946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eterna.cmu.edu/sites/default/files/chat_screens/13402_135926524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6"/>
          <a:stretch/>
        </p:blipFill>
        <p:spPr bwMode="auto">
          <a:xfrm>
            <a:off x="4495801" y="1905000"/>
            <a:ext cx="4419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570590" y="3657600"/>
            <a:ext cx="1291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eteRNA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My Gamification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84237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 smtClean="0"/>
              <a:t>Can human beings achieve higher convergence rate in solving NP problems than a computer solver?</a:t>
            </a:r>
            <a:endParaRPr lang="en-US" sz="28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"/>
          <a:stretch/>
        </p:blipFill>
        <p:spPr>
          <a:xfrm>
            <a:off x="4248150" y="2448298"/>
            <a:ext cx="4905375" cy="3971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" r="6637"/>
          <a:stretch/>
        </p:blipFill>
        <p:spPr>
          <a:xfrm>
            <a:off x="19050" y="2448298"/>
            <a:ext cx="4648200" cy="39715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172200" y="2555897"/>
            <a:ext cx="1" cy="2888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29150" y="2228861"/>
            <a:ext cx="1852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DP score: 43.8%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12911" y="2546825"/>
            <a:ext cx="0" cy="2761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19275" y="2228861"/>
            <a:ext cx="2715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Best player score: 43.2%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826500" y="2555897"/>
            <a:ext cx="0" cy="7256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10350" y="2228861"/>
            <a:ext cx="2526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Best EGO score: 37.1%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903122" y="6220420"/>
            <a:ext cx="3221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Number of plays (by human)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270069" y="4175167"/>
            <a:ext cx="768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Score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562600" y="6229290"/>
            <a:ext cx="293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Number of plays (by EGO)</a:t>
            </a:r>
            <a:endParaRPr lang="en-US" sz="20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96787" y="2830611"/>
            <a:ext cx="845671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86075" y="5657850"/>
            <a:ext cx="3937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86126" y="5314950"/>
            <a:ext cx="1295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avg. best score</a:t>
            </a:r>
            <a:endParaRPr lang="en-US" sz="2000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134100" y="3127708"/>
            <a:ext cx="3937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4151" y="2784808"/>
            <a:ext cx="1295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avg. best score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343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My Gamification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 smtClean="0"/>
              <a:t>Can human beings achieve higher convergence rate in solving NP problems than a computer solver? – </a:t>
            </a:r>
            <a:r>
              <a:rPr lang="en-US" sz="2800" b="1" i="1" dirty="0" smtClean="0"/>
              <a:t>No</a:t>
            </a:r>
          </a:p>
          <a:p>
            <a:pPr marL="0" indent="0">
              <a:buNone/>
            </a:pPr>
            <a:r>
              <a:rPr lang="en-US" sz="2800" b="1" i="1" dirty="0" smtClean="0"/>
              <a:t>Can human beings help to improve the algorithm?</a:t>
            </a:r>
            <a:endParaRPr lang="en-US" sz="2800" b="1" i="1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1921500" y="6031468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167076" y="593090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2514" y="59309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6500" y="321310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r="8261" b="9676"/>
          <a:stretch/>
        </p:blipFill>
        <p:spPr bwMode="auto">
          <a:xfrm>
            <a:off x="449841" y="3124209"/>
            <a:ext cx="4041853" cy="290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9E9E9"/>
              </a:clrFrom>
              <a:clrTo>
                <a:srgbClr val="E9E9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2" t="5333" r="527" b="91333"/>
          <a:stretch/>
        </p:blipFill>
        <p:spPr bwMode="auto">
          <a:xfrm>
            <a:off x="207000" y="2895607"/>
            <a:ext cx="4284694" cy="35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-76200" y="579121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-100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800600" y="2709208"/>
            <a:ext cx="3886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Algorithm search </a:t>
            </a:r>
            <a:r>
              <a:rPr lang="en-US" sz="2400" b="1" i="1" dirty="0" smtClean="0"/>
              <a:t>only within </a:t>
            </a:r>
            <a:r>
              <a:rPr lang="en-US" sz="2400" dirty="0" smtClean="0"/>
              <a:t>the region of predicted successful plays lead to </a:t>
            </a:r>
            <a:r>
              <a:rPr lang="en-US" sz="2400" b="1" i="1" dirty="0" smtClean="0"/>
              <a:t>earlier good </a:t>
            </a:r>
            <a:r>
              <a:rPr lang="en-US" sz="2400" dirty="0" smtClean="0"/>
              <a:t>solutions on a variety of track settings</a:t>
            </a:r>
            <a:endParaRPr lang="en-US" sz="2400" b="1" dirty="0" smtClean="0"/>
          </a:p>
        </p:txBody>
      </p:sp>
      <p:sp>
        <p:nvSpPr>
          <p:cNvPr id="45" name="Rectangle 44"/>
          <p:cNvSpPr/>
          <p:nvPr/>
        </p:nvSpPr>
        <p:spPr>
          <a:xfrm>
            <a:off x="4800600" y="4953000"/>
            <a:ext cx="411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Ren, Y., </a:t>
            </a:r>
            <a:r>
              <a:rPr lang="en-US" dirty="0" err="1"/>
              <a:t>Bayrak</a:t>
            </a:r>
            <a:r>
              <a:rPr lang="en-US" dirty="0"/>
              <a:t>, A., &amp; </a:t>
            </a:r>
            <a:r>
              <a:rPr lang="en-US" dirty="0" err="1"/>
              <a:t>Papalambros</a:t>
            </a:r>
            <a:r>
              <a:rPr lang="en-US" dirty="0"/>
              <a:t>, P. Y. (2016). </a:t>
            </a:r>
            <a:r>
              <a:rPr lang="en-US" dirty="0" err="1"/>
              <a:t>Ecoracer</a:t>
            </a:r>
            <a:r>
              <a:rPr lang="en-US" dirty="0"/>
              <a:t>: Optimal Design and Control of Electric Vehicles Using Human Game Players. </a:t>
            </a:r>
            <a:r>
              <a:rPr lang="en-US" i="1" dirty="0"/>
              <a:t>Journal of Mechanical Design</a:t>
            </a:r>
            <a:r>
              <a:rPr lang="en-US" dirty="0"/>
              <a:t>, </a:t>
            </a:r>
            <a:r>
              <a:rPr lang="en-US" i="1" dirty="0"/>
              <a:t>138</a:t>
            </a:r>
            <a:r>
              <a:rPr lang="en-US" dirty="0"/>
              <a:t>, 061407</a:t>
            </a:r>
            <a:r>
              <a:rPr lang="en-US" dirty="0" smtClean="0"/>
              <a:t>. (Best paper in design automation, IDETC2015)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91305" y="2500200"/>
            <a:ext cx="424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Performance comparison on a longer track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52224" y="3397775"/>
            <a:ext cx="239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With player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11955" y="4208511"/>
            <a:ext cx="272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Without player knowledge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8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My Gamification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 smtClean="0"/>
              <a:t>Can human beings achieve higher convergence rate in solving NP problems than a computer solver? – </a:t>
            </a:r>
            <a:r>
              <a:rPr lang="en-US" sz="2800" b="1" i="1" dirty="0" smtClean="0"/>
              <a:t>Not really</a:t>
            </a:r>
          </a:p>
          <a:p>
            <a:pPr marL="0" indent="0">
              <a:buNone/>
            </a:pPr>
            <a:r>
              <a:rPr lang="en-US" sz="2800" i="1" dirty="0" smtClean="0"/>
              <a:t>Can human beings help to improve the algorithm?</a:t>
            </a:r>
          </a:p>
          <a:p>
            <a:pPr>
              <a:buFontTx/>
              <a:buChar char="-"/>
            </a:pPr>
            <a:r>
              <a:rPr lang="en-US" sz="2800" b="1" i="1" dirty="0" smtClean="0"/>
              <a:t>Yes…but human plays also take time!</a:t>
            </a:r>
          </a:p>
          <a:p>
            <a:pPr>
              <a:buFontTx/>
              <a:buChar char="-"/>
            </a:pPr>
            <a:r>
              <a:rPr lang="en-US" sz="2800" b="1" i="1" dirty="0" smtClean="0"/>
              <a:t>The computer can teach itself equally well after enough plays.</a:t>
            </a:r>
          </a:p>
          <a:p>
            <a:pPr>
              <a:buFontTx/>
              <a:buChar char="-"/>
            </a:pPr>
            <a:r>
              <a:rPr lang="en-US" sz="2800" b="1" i="1" dirty="0" smtClean="0">
                <a:solidFill>
                  <a:srgbClr val="FF0000"/>
                </a:solidFill>
              </a:rPr>
              <a:t>There is a sweet spot along the time line when gamification is useful.</a:t>
            </a:r>
          </a:p>
        </p:txBody>
      </p:sp>
    </p:spTree>
    <p:extLst>
      <p:ext uri="{BB962C8B-B14F-4D97-AF65-F5344CB8AC3E}">
        <p14:creationId xmlns:p14="http://schemas.microsoft.com/office/powerpoint/2010/main" val="356156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My Gamification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94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- </a:t>
            </a:r>
            <a:r>
              <a:rPr lang="en-US" sz="2800" b="1" dirty="0" smtClean="0"/>
              <a:t>Current research</a:t>
            </a:r>
            <a:r>
              <a:rPr lang="en-US" sz="2800" dirty="0" smtClean="0"/>
              <a:t>: Models and algorithms to enable the integration of human knowledge in searching for solutions and the computational power.</a:t>
            </a:r>
            <a:endParaRPr lang="en-US" sz="2800" dirty="0"/>
          </a:p>
        </p:txBody>
      </p:sp>
      <p:pic>
        <p:nvPicPr>
          <p:cNvPr id="18434" name="Picture 2" descr="http://img.wennermedia.com/620-width/kung-fu-panda-zoom-3537c6c0-a035-44d1-b2bc-18a177591bb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00" y="3276600"/>
            <a:ext cx="2643276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2337137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Human teaches the strategy of solving problems</a:t>
            </a:r>
            <a:endParaRPr lang="en-US" sz="2000" b="1" dirty="0"/>
          </a:p>
        </p:txBody>
      </p:sp>
      <p:sp>
        <p:nvSpPr>
          <p:cNvPr id="5" name="AutoShape 4" descr="Image result for kung fu pan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06473"/>
            <a:ext cx="3276600" cy="439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6200" y="2119937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Computer picks up the knowledge and solves the problem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949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Current Development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4" t="24028" r="26667" b="34444"/>
          <a:stretch/>
        </p:blipFill>
        <p:spPr bwMode="auto">
          <a:xfrm>
            <a:off x="1066800" y="1295400"/>
            <a:ext cx="6772274" cy="515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1320225"/>
            <a:ext cx="335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Guess what this is?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252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Current Development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5" t="27083" r="26204" b="29167"/>
          <a:stretch/>
        </p:blipFill>
        <p:spPr bwMode="auto">
          <a:xfrm>
            <a:off x="1280999" y="1677600"/>
            <a:ext cx="6627459" cy="54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5800" y="1320225"/>
            <a:ext cx="335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Guess what this is?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227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Current Development</a:t>
            </a:r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1" t="26389" r="27500" b="29305"/>
          <a:stretch/>
        </p:blipFill>
        <p:spPr bwMode="auto">
          <a:xfrm>
            <a:off x="892132" y="1576800"/>
            <a:ext cx="6773130" cy="549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5800" y="1320225"/>
            <a:ext cx="335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Guess what this is?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986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Current Development</a:t>
            </a:r>
            <a:endParaRPr lang="en-US" dirty="0"/>
          </a:p>
        </p:txBody>
      </p:sp>
      <p:pic>
        <p:nvPicPr>
          <p:cNvPr id="2050" name="Picture 2" descr="http://designinformaticslab.github.io/_images/impressionist/summary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" y="1219200"/>
            <a:ext cx="9019200" cy="320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4948" y="4567535"/>
            <a:ext cx="8338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Current project:  Use shape saliency to improve recognition accuracy of RGBD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177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03237"/>
            <a:ext cx="9144000" cy="5440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Presentations</a:t>
            </a:r>
            <a:r>
              <a:rPr lang="en-US" sz="2000" dirty="0" smtClean="0"/>
              <a:t> (2:15pm - 4:00pm)</a:t>
            </a:r>
          </a:p>
          <a:p>
            <a:r>
              <a:rPr lang="pt-BR" sz="2000" i="1" dirty="0" smtClean="0"/>
              <a:t>Paul </a:t>
            </a:r>
            <a:r>
              <a:rPr lang="pt-BR" sz="2000" i="1" dirty="0"/>
              <a:t>Grogan</a:t>
            </a:r>
            <a:r>
              <a:rPr lang="pt-BR" sz="2000" dirty="0"/>
              <a:t> </a:t>
            </a:r>
            <a:r>
              <a:rPr lang="pt-BR" sz="2000" dirty="0" smtClean="0"/>
              <a:t>- Stevens Institute</a:t>
            </a:r>
            <a:endParaRPr lang="pt-BR" sz="2000" dirty="0"/>
          </a:p>
          <a:p>
            <a:r>
              <a:rPr lang="en-US" sz="2000" i="1" dirty="0" smtClean="0"/>
              <a:t>Bowen </a:t>
            </a:r>
            <a:r>
              <a:rPr lang="en-US" sz="2000" i="1" dirty="0"/>
              <a:t>Yan</a:t>
            </a:r>
            <a:r>
              <a:rPr lang="en-US" sz="2000" dirty="0"/>
              <a:t> </a:t>
            </a:r>
            <a:r>
              <a:rPr lang="en-US" sz="2000" dirty="0" smtClean="0"/>
              <a:t>- Singapore </a:t>
            </a:r>
            <a:r>
              <a:rPr lang="en-US" sz="2000" dirty="0"/>
              <a:t>University of Technology and </a:t>
            </a:r>
            <a:r>
              <a:rPr lang="en-US" sz="2000" dirty="0" smtClean="0"/>
              <a:t>Design</a:t>
            </a:r>
            <a:endParaRPr lang="en-US" sz="2000" dirty="0"/>
          </a:p>
          <a:p>
            <a:r>
              <a:rPr lang="en-US" sz="2000" i="1" dirty="0" err="1" smtClean="0"/>
              <a:t>Zhenghui</a:t>
            </a:r>
            <a:r>
              <a:rPr lang="en-US" sz="2000" i="1" dirty="0" smtClean="0"/>
              <a:t> </a:t>
            </a:r>
            <a:r>
              <a:rPr lang="en-US" sz="2000" i="1" dirty="0"/>
              <a:t>Sha</a:t>
            </a:r>
            <a:r>
              <a:rPr lang="en-US" sz="2000" dirty="0"/>
              <a:t> </a:t>
            </a:r>
            <a:r>
              <a:rPr lang="en-US" sz="2000" dirty="0" smtClean="0"/>
              <a:t>- Northwestern University</a:t>
            </a:r>
            <a:endParaRPr lang="en-US" sz="2000" dirty="0"/>
          </a:p>
          <a:p>
            <a:r>
              <a:rPr lang="pt-BR" sz="2000" i="1" dirty="0"/>
              <a:t>Tiago Pedro</a:t>
            </a:r>
            <a:r>
              <a:rPr lang="pt-BR" sz="2000" dirty="0"/>
              <a:t> </a:t>
            </a:r>
            <a:r>
              <a:rPr lang="pt-BR" sz="2000" dirty="0" smtClean="0"/>
              <a:t>- Instituto </a:t>
            </a:r>
            <a:r>
              <a:rPr lang="pt-BR" sz="2000" dirty="0"/>
              <a:t>Universitario de </a:t>
            </a:r>
            <a:r>
              <a:rPr lang="pt-BR" sz="2000" dirty="0" smtClean="0"/>
              <a:t>Lisboa</a:t>
            </a:r>
            <a:endParaRPr lang="pt-BR" sz="2000" dirty="0"/>
          </a:p>
          <a:p>
            <a:r>
              <a:rPr lang="it-IT" sz="2000" i="1" dirty="0" smtClean="0"/>
              <a:t>Maria </a:t>
            </a:r>
            <a:r>
              <a:rPr lang="it-IT" sz="2000" i="1" dirty="0"/>
              <a:t>Adriana Neroni</a:t>
            </a:r>
            <a:r>
              <a:rPr lang="it-IT" sz="2000" dirty="0"/>
              <a:t> </a:t>
            </a:r>
            <a:r>
              <a:rPr lang="it-IT" sz="2000" dirty="0" smtClean="0"/>
              <a:t>- University </a:t>
            </a:r>
            <a:r>
              <a:rPr lang="it-IT" sz="2000" dirty="0"/>
              <a:t>of </a:t>
            </a:r>
            <a:r>
              <a:rPr lang="it-IT" sz="2000" dirty="0" smtClean="0"/>
              <a:t>Cambridge</a:t>
            </a:r>
            <a:endParaRPr lang="it-IT" sz="2000" dirty="0"/>
          </a:p>
          <a:p>
            <a:r>
              <a:rPr lang="en-US" sz="2000" i="1" dirty="0" err="1" smtClean="0"/>
              <a:t>Murtuza</a:t>
            </a:r>
            <a:r>
              <a:rPr lang="en-US" sz="2000" i="1" dirty="0" smtClean="0"/>
              <a:t> </a:t>
            </a:r>
            <a:r>
              <a:rPr lang="en-US" sz="2000" i="1" dirty="0" err="1"/>
              <a:t>Shergad</a:t>
            </a:r>
            <a:r>
              <a:rPr lang="en-US" sz="2000" dirty="0"/>
              <a:t> </a:t>
            </a:r>
            <a:r>
              <a:rPr lang="en-US" sz="2000" dirty="0" smtClean="0"/>
              <a:t>- Purdue University</a:t>
            </a:r>
          </a:p>
          <a:p>
            <a:r>
              <a:rPr lang="en-US" sz="2000" dirty="0" smtClean="0"/>
              <a:t>Bryan Mesmer - University of Alabama, Huntsville</a:t>
            </a:r>
            <a:endParaRPr lang="en-US" sz="20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Please help by </a:t>
            </a:r>
            <a:r>
              <a:rPr lang="en-US" sz="2400" b="1" u="sng" dirty="0" smtClean="0">
                <a:solidFill>
                  <a:srgbClr val="FF0000"/>
                </a:solidFill>
              </a:rPr>
              <a:t>actually</a:t>
            </a:r>
            <a:r>
              <a:rPr lang="en-US" sz="2400" b="1" dirty="0" smtClean="0">
                <a:solidFill>
                  <a:srgbClr val="FF0000"/>
                </a:solidFill>
              </a:rPr>
              <a:t> playing the games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smtClean="0"/>
              <a:t>Group discussion</a:t>
            </a:r>
            <a:r>
              <a:rPr lang="en-US" sz="2000" dirty="0" smtClean="0"/>
              <a:t> (4:10pm - 4:55pm)</a:t>
            </a:r>
          </a:p>
          <a:p>
            <a:r>
              <a:rPr lang="en-US" sz="2000" dirty="0"/>
              <a:t>What design </a:t>
            </a:r>
            <a:r>
              <a:rPr lang="en-US" sz="2000" dirty="0" smtClean="0"/>
              <a:t>challenges </a:t>
            </a:r>
            <a:r>
              <a:rPr lang="en-US" sz="2000" dirty="0"/>
              <a:t>can get benefit from human “knowledge” and “creativity”?</a:t>
            </a:r>
          </a:p>
          <a:p>
            <a:r>
              <a:rPr lang="en-US" sz="2000" dirty="0"/>
              <a:t>What human “knowledge” and “creativity” </a:t>
            </a:r>
            <a:r>
              <a:rPr lang="en-US" sz="2000" dirty="0" smtClean="0"/>
              <a:t>can </a:t>
            </a:r>
            <a:r>
              <a:rPr lang="en-US" sz="2000" dirty="0"/>
              <a:t>be learned through game plays?</a:t>
            </a:r>
          </a:p>
          <a:p>
            <a:r>
              <a:rPr lang="en-US" sz="2000" dirty="0"/>
              <a:t>How game mechanism affects human behavior and design results?</a:t>
            </a:r>
          </a:p>
          <a:p>
            <a:r>
              <a:rPr lang="en-US" sz="2000" dirty="0"/>
              <a:t>How to document both successes and failures in the development of gamification?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Please think about these questions while you play the games. 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We appreciate </a:t>
            </a:r>
            <a:r>
              <a:rPr lang="en-US" sz="2400" b="1" u="sng" dirty="0" smtClean="0">
                <a:solidFill>
                  <a:srgbClr val="FF0000"/>
                </a:solidFill>
              </a:rPr>
              <a:t>critical</a:t>
            </a:r>
            <a:r>
              <a:rPr lang="en-US" sz="2400" b="1" dirty="0" smtClean="0">
                <a:solidFill>
                  <a:srgbClr val="FF0000"/>
                </a:solidFill>
              </a:rPr>
              <a:t> comments</a:t>
            </a:r>
            <a:r>
              <a:rPr lang="en-US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pt-BR" sz="2000" dirty="0" smtClean="0"/>
              <a:t/>
            </a:r>
            <a:br>
              <a:rPr lang="pt-BR" sz="2000" dirty="0" smtClean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93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Current Development: </a:t>
            </a:r>
            <a:r>
              <a:rPr lang="en-US" sz="3600" dirty="0"/>
              <a:t>Urban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12CEF-18AF-3C43-BFC1-ED6377F1C05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978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0067" y="1645846"/>
            <a:ext cx="2837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Cities: Skylines</a:t>
            </a:r>
          </a:p>
        </p:txBody>
      </p:sp>
    </p:spTree>
    <p:extLst>
      <p:ext uri="{BB962C8B-B14F-4D97-AF65-F5344CB8AC3E}">
        <p14:creationId xmlns:p14="http://schemas.microsoft.com/office/powerpoint/2010/main" val="332800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00" y="381000"/>
            <a:ext cx="3404400" cy="645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Gamification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5200" y="2743199"/>
            <a:ext cx="2203200" cy="12192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67000" y="312196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How does gamification change the “knowledge” or “creativity”?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84200" y="5486400"/>
            <a:ext cx="2203200" cy="12192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67000" y="550527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How does the change in “knowledge” or “creativity” change the quality of the solution?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057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"/>
          <a:stretch/>
        </p:blipFill>
        <p:spPr bwMode="auto">
          <a:xfrm>
            <a:off x="76200" y="567617"/>
            <a:ext cx="3886200" cy="606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Gamification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6000" y="562500"/>
            <a:ext cx="2203200" cy="12192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62400" y="9507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How does gamification change the crowd?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81000" y="5410199"/>
            <a:ext cx="2743200" cy="12192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62400" y="545142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How does the change in the crowd change the quality of the solution?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419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"/>
          <a:stretch/>
        </p:blipFill>
        <p:spPr bwMode="auto">
          <a:xfrm>
            <a:off x="88826" y="609600"/>
            <a:ext cx="6070747" cy="537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Gamification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43600" y="4807803"/>
            <a:ext cx="3213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Baseline for validation: Computational solution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6"/>
          <a:stretch/>
        </p:blipFill>
        <p:spPr bwMode="auto">
          <a:xfrm>
            <a:off x="3934201" y="599689"/>
            <a:ext cx="1904999" cy="539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26" b="671"/>
          <a:stretch/>
        </p:blipFill>
        <p:spPr bwMode="auto">
          <a:xfrm>
            <a:off x="88827" y="609600"/>
            <a:ext cx="3835174" cy="537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Gamification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79400" y="838200"/>
            <a:ext cx="3048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Knowledge and creativity are being studied and modeled</a:t>
            </a:r>
          </a:p>
          <a:p>
            <a:endParaRPr lang="en-US" sz="2400" dirty="0"/>
          </a:p>
          <a:p>
            <a:r>
              <a:rPr lang="en-US" sz="2400" dirty="0" smtClean="0"/>
              <a:t>E.g., Dopamine release for human learning &lt;-&gt; reinforcement learning alg.</a:t>
            </a:r>
          </a:p>
          <a:p>
            <a:endParaRPr lang="en-US" sz="2400" dirty="0"/>
          </a:p>
          <a:p>
            <a:r>
              <a:rPr lang="en-US" sz="2400" dirty="0" smtClean="0"/>
              <a:t>Visual cortex &lt;-&gt; Deep neural network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921615" y="609600"/>
            <a:ext cx="2203200" cy="26869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5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04025"/>
            <a:ext cx="4238238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Gamification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19600" y="254514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Gamification helps train the algorithm.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4419600" y="914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Opinion: Human plays the role of helping a computer to get better at solving design problems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590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397968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Gamification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419600" y="254514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Gamification helps train the algorithm.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4419600" y="914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Opinion: Human plays the role of helping a computer to get better at solving design problems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3119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3" y="623934"/>
            <a:ext cx="6738337" cy="593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Gamification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0" y="59391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Gamification can be costly!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951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2ADMIN@6CEINKRS96DHY552" val="585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</TotalTime>
  <Words>640</Words>
  <Application>Microsoft Office PowerPoint</Application>
  <PresentationFormat>On-screen Show (4:3)</PresentationFormat>
  <Paragraphs>97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Games for Design Research and Education Workshop</vt:lpstr>
      <vt:lpstr>Agenda</vt:lpstr>
      <vt:lpstr>Design Gamification</vt:lpstr>
      <vt:lpstr>Design Gamification</vt:lpstr>
      <vt:lpstr>Design Gamification</vt:lpstr>
      <vt:lpstr>Design Gamification</vt:lpstr>
      <vt:lpstr>Design Gamification</vt:lpstr>
      <vt:lpstr>Design Gamification</vt:lpstr>
      <vt:lpstr>Design Gamification</vt:lpstr>
      <vt:lpstr>Design Gamification</vt:lpstr>
      <vt:lpstr>My Gamification Experience</vt:lpstr>
      <vt:lpstr>My Gamification Experience</vt:lpstr>
      <vt:lpstr>My Gamification Experience</vt:lpstr>
      <vt:lpstr>My Gamification Experience</vt:lpstr>
      <vt:lpstr>My Gamification Experience</vt:lpstr>
      <vt:lpstr>Current Development</vt:lpstr>
      <vt:lpstr>Current Development</vt:lpstr>
      <vt:lpstr>Current Development</vt:lpstr>
      <vt:lpstr>Current Development</vt:lpstr>
      <vt:lpstr>Current Development: Urban Planning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for Design Research and Education Workshop</dc:title>
  <dc:creator>Yi Ren</dc:creator>
  <cp:lastModifiedBy>Yi Ren</cp:lastModifiedBy>
  <cp:revision>36</cp:revision>
  <dcterms:created xsi:type="dcterms:W3CDTF">2016-06-24T04:18:56Z</dcterms:created>
  <dcterms:modified xsi:type="dcterms:W3CDTF">2016-06-26T18:59:42Z</dcterms:modified>
</cp:coreProperties>
</file>